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7" r:id="rId6"/>
    <p:sldId id="268" r:id="rId7"/>
    <p:sldId id="262" r:id="rId8"/>
    <p:sldId id="263" r:id="rId9"/>
    <p:sldId id="266" r:id="rId10"/>
    <p:sldId id="275" r:id="rId11"/>
    <p:sldId id="269" r:id="rId12"/>
    <p:sldId id="272" r:id="rId13"/>
    <p:sldId id="271" r:id="rId14"/>
    <p:sldId id="276" r:id="rId15"/>
    <p:sldId id="273" r:id="rId16"/>
    <p:sldId id="278" r:id="rId17"/>
    <p:sldId id="27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2"/>
    <p:restoredTop sz="71122"/>
  </p:normalViewPr>
  <p:slideViewPr>
    <p:cSldViewPr snapToGrid="0" snapToObjects="1">
      <p:cViewPr varScale="1">
        <p:scale>
          <a:sx n="89" d="100"/>
          <a:sy n="89" d="100"/>
        </p:scale>
        <p:origin x="1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A34FC-534D-C44D-A169-D585D730CD3C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3B257-E341-814B-B744-98E25550B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29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en.me/research/selectivesearch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en-US" dirty="0"/>
              <a:t> (</a:t>
            </a:r>
            <a:r>
              <a:rPr lang="ru-RU" dirty="0" err="1"/>
              <a:t>диктиостелиум</a:t>
            </a:r>
            <a:r>
              <a:rPr lang="ru-RU" dirty="0"/>
              <a:t>) — клеточный слизевик, относящийся к типу </a:t>
            </a:r>
            <a:r>
              <a:rPr lang="en-US" dirty="0"/>
              <a:t>Mycetozoa.</a:t>
            </a:r>
          </a:p>
          <a:p>
            <a:r>
              <a:rPr lang="ru-RU" dirty="0"/>
              <a:t>Большую часть времени </a:t>
            </a:r>
            <a:r>
              <a:rPr lang="ru-RU" dirty="0" err="1"/>
              <a:t>диктиостелиум</a:t>
            </a:r>
            <a:r>
              <a:rPr lang="ru-RU" dirty="0"/>
              <a:t> проводит в виде одиночных почвенных амёб, однако при определённых условиях амёбы образуют подвижные агрегаты, а затем многоклеточные плодовые тела сложного строения. Если пищи не хватает, амёбы слипаются вместе и мигрируют туда, где среда благоприятнее. Там они распадаются на отдельные клетки. Перед миграцией амёбы не съедают все доступные бактерии, а берут с собой их запасы. На новом месте они рассеивают их, создавая запасы пищи.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6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Выделение маски происходит в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class-agnostic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стиле: маски предсказываются отдельно для каждого класса, без предварительного знания, что изображено в регионе, и потом просто выбирается маска класса, победившего в независимом классификаторе. Утверждается, что такой подход более эффективен, чем опирающийся на априорное знание класса.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65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транскрипции в интерфазе </a:t>
            </a:r>
            <a:r>
              <a:rPr lang="ru-RU" dirty="0" err="1"/>
              <a:t>выпетливание</a:t>
            </a:r>
            <a:r>
              <a:rPr lang="ru-RU" dirty="0"/>
              <a:t> позволяет регуляторным элементам находиться в непосредственной близости от тех генов, которыми они управляют.</a:t>
            </a:r>
          </a:p>
          <a:p>
            <a:r>
              <a:rPr lang="ru-RU" dirty="0"/>
              <a:t>метод </a:t>
            </a:r>
            <a:r>
              <a:rPr lang="en-US" dirty="0"/>
              <a:t>Hi-C </a:t>
            </a:r>
            <a:r>
              <a:rPr lang="ru-RU" dirty="0"/>
              <a:t>позволяет обнаружить то, как часто какие-либо участки генома оказываются рядом, даже если они расположены далеко друг от друга на одной хромосоме или даже на разных хромосомах.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14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pairs correspond to pixels with higher contact frequency than typical pixels in their neighborhood.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721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94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Планируется свести задачу нахождения петель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карте к задаче распознавания образов на изображении. В качестве образов будут выступать участки с петлями, в качестве изображения -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карта. В качестве образцов будут выделены образы петель  на карте, по которым имеются вручную размеченные координаты. По эти образцам планируется применить глубинное обучение с использованием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свёрточных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нейронных сетей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 R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Полученную нейронную сеть планируется применить для нахождения петель на других хромосомах и других картах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диктиостелиума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случае успеха подобную программу можно будет применять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картах и других организмов.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Вручную предсказанных, видимо?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190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507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Архитектура сети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R-CNN (Regions With CNNs)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командой из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 Berkley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применения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Neural Networks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задаче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Существовавшие на тот момент подходы к решению таких задач приблизились к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масимуму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своих возможностей и значимо улучшить их показатели не получалось. </a:t>
            </a:r>
            <a:br>
              <a:rPr lang="ru-RU" dirty="0"/>
            </a:br>
            <a:br>
              <a:rPr lang="ru-RU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хорошо показывали себя в классификации изображений, и в данной сети они по сути были применены для того же самого. Для этого на вход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подавалось не всё изображение целиком, а предварительно выделенные другим способом регионы, на которых предположительно имеются какие-то объекты. На тот момент таких подходов было несколько, авторы выбрали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Selective Search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хотя они указывают, что особых причин для предпочтения именно его нет.</a:t>
            </a:r>
            <a:endParaRPr lang="en-US" dirty="0"/>
          </a:p>
          <a:p>
            <a:endParaRPr lang="en-US" dirty="0"/>
          </a:p>
          <a:p>
            <a:r>
              <a:rPr lang="ru-RU" dirty="0"/>
              <a:t>сначала </a:t>
            </a:r>
            <a:r>
              <a:rPr lang="en-US" dirty="0"/>
              <a:t>selective search </a:t>
            </a:r>
            <a:r>
              <a:rPr lang="ru-RU" dirty="0"/>
              <a:t>для определения регионов на которых предположительно могут быть объекты</a:t>
            </a:r>
          </a:p>
          <a:p>
            <a:r>
              <a:rPr lang="ru-RU" dirty="0"/>
              <a:t>Дальше регионы, на которых предположительно есть объекты деформируются в квадраты стандартного размера и потом </a:t>
            </a:r>
            <a:r>
              <a:rPr lang="en-US" dirty="0"/>
              <a:t>passes it through to a modified version of </a:t>
            </a:r>
            <a:r>
              <a:rPr lang="en-US" dirty="0" err="1"/>
              <a:t>AlexNet</a:t>
            </a:r>
            <a:r>
              <a:rPr lang="en-US" dirty="0"/>
              <a:t> (the winning submission to ImageNet 2012 that inspired R-CNN),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Несмотря на то, что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тренировалась на распознавание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N+1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классов, в итоге она использовалась только для извлечения фиксированного 4096-размерного вектора признаков. Непосредственным определением объекта на изображении занимались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линейных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из которых проводил бинарную классификацию по своему типу объектов, определяя есть ли такой в переданном регионе или нет. В оригинальном документе вся процедура иллюстрируется такой схемой: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703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Пропускать через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каждый из 2000 регионов-кандидатов по отдельности, а всё изображение целиком. Предложенные регионы потом накладываются на полученную общую карту признаков;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Вместо независимого обучения трёх моделей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CNN, SVM,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regressor)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совместить все процедуры тренировки в одну.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Преобразование признаков, попавших в разные регионы, к фиксированному размеру производилось при помощи процедуры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RoIPooling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Окно региона шириной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высотой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делилось на сетку, имеющую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H×W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ячеек размером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h/H × w/W. (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Авторы документа использовали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W=H=7).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каждой такой ячейке проводился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Pooling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выбора только одного значения, давая таким образом результирующую матрицу признаков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H×W.</a:t>
            </a:r>
            <a:br>
              <a:rPr lang="en-US" dirty="0"/>
            </a:br>
            <a:br>
              <a:rPr lang="en-US" dirty="0"/>
            </a:b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Бинарные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использовались, вместо этого выбранные признаки передавались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полносвязанный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слой, а затем на два параллельных слоя: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K+1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выходами (по одному на каждый класс + 1 для фона) и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regressor.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727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улучшений, сделанных в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R-CNN,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самым узким местом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нейросети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оказался механизм генерации регионов-кандидатов. В 2015 команда из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Research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смогла сделать этот этап значительно более быстрым. Они предложили вычислять регионы не по изначальному изображению, а опять же по карте признаков, полученных из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этого был добавлен модуль под названием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Proposal Network (RPN).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Новая архитектура целиком выглядит следующим образом: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рамках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извлечённым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признакам скользят «мини-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нейросетью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с небольшим (3х3) окном. Полученные с её помощью значения передаются в два параллельных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полносвязанных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слоя: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box-regression layer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box-classification layer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Выходы этих слоёв базируются на так называемых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anchor-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ах: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рамках для каждого положения скользящего окна, имеющих разные размеры и соотношения сторон.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Reg-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слой для каждого такого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anchor-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выдаёт по 4 координаты, корректирующие положение охватывающей рамки;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слой выдаёт по два числа – вероятности того, что рамка содержит хоть какой-то объект или что не содержит.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99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B0B66-4C3B-A34D-83AD-C59AFEE76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DBC4A1-C3FD-1948-BC60-704F1B63D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466B0-202D-3F44-A43F-A38D4DC8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0BFCD4-78EA-EE4F-8FD0-E0A1CEBA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1C2C25-6A02-1A4B-8A8B-565EFCC6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7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A9185-C617-8949-9AFA-822C52C6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3F244E-DDE1-3347-BC2C-BA58C5F7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E5192-6A1C-3B49-BD53-9C5037F9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CB0B11-FD4E-B345-8207-6CECA42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7F492-FA8A-5148-8746-0DA51E68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0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25C4BF-B95B-D049-9B6C-CF29F8BBF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E8E721-A54A-D14A-8A27-2AA0AF239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4BA76F-C725-4C45-B088-F4581782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FDB883-2263-0C4F-830A-9352AABC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DAF17-627E-464B-9CBC-B646BB02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22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5CC9F-C309-0643-B833-3630E470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B111A5-FDBC-884B-9455-49DE6499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7B6F1-FCB5-2D4F-8541-77AC5BA2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95DA67-E3F6-094B-BBFC-33D7A52B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209BB5-1E86-1640-A77D-86D4FE9B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68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E75F-E5F8-0E4C-B58D-FEBDD68E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530215-AF90-9E42-920C-20B06D704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118B99-6E00-A54E-88A6-4FA2ECDA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7CA44B-98C3-184A-BF02-28693F3B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7AD8CE-FF07-324F-9AFB-1AEA911A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5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BDB7B-BEE9-3E4F-A5CA-9F6C75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299082-3EA1-C843-A3AA-F76B372C1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938F15-F2A9-BF44-83A1-4EDE26930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7D15C1-0AC2-194B-B467-48BC3E67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62E79B-FEF0-A54C-91CF-74B40840A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C5076-F5C7-CA46-B7E5-7CA72728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90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59355-EF4C-A34F-B3BF-A47A42D9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B7EDE2-3465-9F4F-B15A-9B90D1751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6C9616-2D79-BD40-860C-C9EDCE1BA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8607A8-4173-1E49-8EB7-9E4D3C974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D6E2680-6BFF-E741-B17D-09FC023AD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1DDAF6C-3777-E44F-9B66-ACB51D60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729F7A-3C74-2B4D-99B8-D73143E0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03F1B8-8C50-AA4F-A3C0-03586E81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52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CA44D-4AFC-A946-9D3C-CBAA2B6D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A5BC86-3BDD-594C-8255-147E6903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6B318A-9D01-B246-870B-7B29C5699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63E408-A563-D74C-AC6E-E18BC5A9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93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D3E00CB-A5FD-9040-AA5D-CE7FDD96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0D019A7-5A1E-D441-B578-B3C894F8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D1BD85-0246-364D-BF76-D37050C9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78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498C8-E96A-C54B-B77C-C0763D2BB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CF9B4A-0730-0D4B-952C-4D8917BA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AF1D91-DD6A-6F40-A006-70922B98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75D1D6-B37B-A64C-A640-6D2B6453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4F77DA-ED88-A144-BED6-6B426F68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CBAAD6-01DA-5E4D-9F70-99C3FE5D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22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CF2E7F-DE48-4440-A9B6-25FADAF3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A322FA-90D5-7A40-B40F-1807D60D9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26B0DD-27D1-9441-9508-BF6319DCE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F85CEF-5527-1A4B-AC32-26EEE952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62CABC-A48D-EE4C-858D-4E62EC7E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91D1D0-713C-604B-8FA9-15651DDA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47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DE0DC-4696-9D45-AEAB-2BF510D8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117C5-7134-374A-BC39-E52B1516F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A23990-CC34-7E48-9FF4-B2F04812F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010E-529B-8849-B156-190D3FC6B5D0}" type="datetimeFigureOut">
              <a:rPr lang="ru-RU" smtClean="0"/>
              <a:t>29.01.2019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E0D311-2F74-EC4D-9362-C9B8BFE9F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372DC5-B184-F64C-AD02-ED54032F0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2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6C1F5-D173-7A40-A5F3-458863144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Предсказание петель в хроматине </a:t>
            </a:r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156967-6245-8441-88A1-18A769C5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70100"/>
          </a:xfrm>
        </p:spPr>
        <p:txBody>
          <a:bodyPr>
            <a:normAutofit/>
          </a:bodyPr>
          <a:lstStyle/>
          <a:p>
            <a:r>
              <a:rPr lang="ru-RU" i="1" dirty="0" err="1"/>
              <a:t>Плискин</a:t>
            </a:r>
            <a:r>
              <a:rPr lang="ru-RU" i="1" dirty="0"/>
              <a:t> Александр</a:t>
            </a:r>
            <a:r>
              <a:rPr lang="ru-RU" dirty="0"/>
              <a:t>, </a:t>
            </a:r>
          </a:p>
          <a:p>
            <a:r>
              <a:rPr lang="ru-RU" dirty="0"/>
              <a:t>НИУ ВШЭ, ФКН, АДМБ18</a:t>
            </a:r>
          </a:p>
          <a:p>
            <a:r>
              <a:rPr lang="ru-RU" dirty="0"/>
              <a:t>Научные руководители: </a:t>
            </a:r>
            <a:br>
              <a:rPr lang="ru-RU" dirty="0"/>
            </a:br>
            <a:r>
              <a:rPr lang="ru-RU" i="1" dirty="0"/>
              <a:t>Гельфанд Михаил Сергеевич, </a:t>
            </a:r>
            <a:br>
              <a:rPr lang="ru-RU" i="1" dirty="0"/>
            </a:br>
            <a:r>
              <a:rPr lang="ru-RU" i="1" dirty="0" err="1"/>
              <a:t>Галицына</a:t>
            </a:r>
            <a:r>
              <a:rPr lang="ru-RU" i="1" dirty="0"/>
              <a:t> Александра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94228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C1E81-3620-5147-8AA6-9E1D3725C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(</a:t>
            </a:r>
            <a:r>
              <a:rPr lang="en-US" dirty="0" err="1"/>
              <a:t>CaffeNet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F768E56-8BC8-7C4C-A20F-89900F5C8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00237"/>
            <a:ext cx="5715000" cy="38667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584463-5C52-4143-8C04-098F98AF5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216" y="1900237"/>
            <a:ext cx="6186784" cy="3866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7071F-600F-6D47-93B8-293673BBB3B0}"/>
              </a:ext>
            </a:extLst>
          </p:cNvPr>
          <p:cNvSpPr txBox="1"/>
          <p:nvPr/>
        </p:nvSpPr>
        <p:spPr>
          <a:xfrm>
            <a:off x="838200" y="6343652"/>
            <a:ext cx="1084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blog.athelas.com</a:t>
            </a:r>
            <a:r>
              <a:rPr lang="en-US" dirty="0"/>
              <a:t>/a-brief-history-of-cnns-in-image-segmentation-from-r-cnn-to-mask-r-cnn-34ea83205de4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96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CCA64-5FBB-654D-9629-E89F5091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EDFCE06-CEF4-B049-869F-972588979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8109" y="2162175"/>
            <a:ext cx="10023526" cy="3596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A6FF2-7639-7A46-8FF6-3D3C41EB0527}"/>
              </a:ext>
            </a:extLst>
          </p:cNvPr>
          <p:cNvSpPr txBox="1"/>
          <p:nvPr/>
        </p:nvSpPr>
        <p:spPr>
          <a:xfrm>
            <a:off x="2081212" y="6372227"/>
            <a:ext cx="815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/@umerfarooq_26378/from-r-cnn-to-mask-r-cnn-d6367b196cfd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815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32EEB-D2C4-C24E-B125-D1051231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R-CNN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9E4410-5F52-304F-8995-BC77EF654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Обучаются три независимых модуля: </a:t>
            </a:r>
            <a:r>
              <a:rPr lang="en-US" dirty="0"/>
              <a:t>CNN, SVM </a:t>
            </a:r>
            <a:r>
              <a:rPr lang="en-US" dirty="0" err="1"/>
              <a:t>classfier</a:t>
            </a:r>
            <a:r>
              <a:rPr lang="en-US" dirty="0"/>
              <a:t>, </a:t>
            </a:r>
            <a:r>
              <a:rPr lang="en-US" dirty="0" err="1"/>
              <a:t>bbox</a:t>
            </a:r>
            <a:r>
              <a:rPr lang="en-US" dirty="0"/>
              <a:t> regressor.</a:t>
            </a:r>
          </a:p>
          <a:p>
            <a:r>
              <a:rPr lang="ru-RU" dirty="0"/>
              <a:t>Через сеть пропускаются 2000 регионов-кандидатов по отдельности.</a:t>
            </a:r>
          </a:p>
          <a:p>
            <a:r>
              <a:rPr lang="ru-RU" dirty="0"/>
              <a:t>Производительность </a:t>
            </a:r>
            <a:r>
              <a:rPr lang="en-US" dirty="0"/>
              <a:t>R</a:t>
            </a:r>
            <a:r>
              <a:rPr lang="ru-RU" dirty="0"/>
              <a:t>-</a:t>
            </a:r>
            <a:r>
              <a:rPr lang="en-US" dirty="0"/>
              <a:t>CNN </a:t>
            </a:r>
            <a:r>
              <a:rPr lang="ru-RU" dirty="0"/>
              <a:t>невысока относительно более глубоких сетей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VGG</a:t>
            </a:r>
            <a:r>
              <a:rPr lang="ru-RU" dirty="0"/>
              <a:t>)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4706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4ED4-5652-FD4D-BC0C-CD0EA3B0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72DC8CE-F5A5-7A45-8BB5-6421EB274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381" y="1690688"/>
            <a:ext cx="9498432" cy="400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4F710-B807-5841-81EA-20FBB5FEF31A}"/>
              </a:ext>
            </a:extLst>
          </p:cNvPr>
          <p:cNvSpPr txBox="1"/>
          <p:nvPr/>
        </p:nvSpPr>
        <p:spPr>
          <a:xfrm>
            <a:off x="2081212" y="6372227"/>
            <a:ext cx="815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/@umerfarooq_26378/from-r-cnn-to-mask-r-cnn-d6367b196cfd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3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634859-5F52-9C43-AB34-8221EA66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MaxPooling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BF8622B-95AE-EC4C-A025-B1ACC0F04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095" y="1457325"/>
            <a:ext cx="9903810" cy="4700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1DB56-BE92-424D-BB8B-4F1E42E28F5D}"/>
              </a:ext>
            </a:extLst>
          </p:cNvPr>
          <p:cNvSpPr txBox="1"/>
          <p:nvPr/>
        </p:nvSpPr>
        <p:spPr>
          <a:xfrm>
            <a:off x="4238625" y="6352382"/>
            <a:ext cx="344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habr.com</a:t>
            </a:r>
            <a:r>
              <a:rPr lang="en-US" dirty="0"/>
              <a:t>/</a:t>
            </a:r>
            <a:r>
              <a:rPr lang="en-US" dirty="0" err="1"/>
              <a:t>ru</a:t>
            </a:r>
            <a:r>
              <a:rPr lang="en-US" dirty="0"/>
              <a:t>/post/421299/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262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994C7-F470-6840-BAF6-9B16128C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A209F18-7B46-E74C-B123-A1CD0D275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08813"/>
            <a:ext cx="12192000" cy="3460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E647FC-B582-E341-B149-B8F482BE56FF}"/>
              </a:ext>
            </a:extLst>
          </p:cNvPr>
          <p:cNvSpPr txBox="1"/>
          <p:nvPr/>
        </p:nvSpPr>
        <p:spPr>
          <a:xfrm>
            <a:off x="0" y="6286502"/>
            <a:ext cx="1237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jonathan_hui</a:t>
            </a:r>
            <a:r>
              <a:rPr lang="en-US" dirty="0"/>
              <a:t>/what-do-we-learn-from-region-based-object-detectors-faster-r-cnn-r-fcn-fpn-7e354377a7c9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65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7D645-29D4-4047-B444-3D2CDF4D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детекторов к </a:t>
            </a:r>
            <a:r>
              <a:rPr lang="ru-RU" dirty="0" err="1"/>
              <a:t>Диктиостелиуму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6BDBA-41E8-424C-8F57-E7046EC38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5238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Выделить петли на </a:t>
            </a:r>
            <a:r>
              <a:rPr lang="en-US" dirty="0"/>
              <a:t>Hi-C </a:t>
            </a:r>
            <a:r>
              <a:rPr lang="ru-RU" dirty="0"/>
              <a:t>карте с учетом их размеров и </a:t>
            </a:r>
            <a:r>
              <a:rPr lang="en-US" dirty="0"/>
              <a:t>extrusion track</a:t>
            </a:r>
            <a:r>
              <a:rPr lang="ru-RU" dirty="0"/>
              <a:t> для обучения сети</a:t>
            </a:r>
          </a:p>
          <a:p>
            <a:r>
              <a:rPr lang="ru-RU" dirty="0"/>
              <a:t>Поочередно попробовать различные </a:t>
            </a:r>
            <a:r>
              <a:rPr lang="en-US" dirty="0"/>
              <a:t>R</a:t>
            </a:r>
            <a:r>
              <a:rPr lang="ru-RU" dirty="0"/>
              <a:t>-</a:t>
            </a:r>
            <a:r>
              <a:rPr lang="en-US" dirty="0"/>
              <a:t>CNN </a:t>
            </a:r>
            <a:r>
              <a:rPr lang="ru-RU" dirty="0"/>
              <a:t>модели для нахождения образов с петлями.</a:t>
            </a:r>
            <a:endParaRPr lang="en-US" dirty="0"/>
          </a:p>
        </p:txBody>
      </p:sp>
      <p:pic>
        <p:nvPicPr>
          <p:cNvPr id="4" name="Объект 7">
            <a:extLst>
              <a:ext uri="{FF2B5EF4-FFF2-40B4-BE49-F238E27FC236}">
                <a16:creationId xmlns:a16="http://schemas.microsoft.com/office/drawing/2014/main" id="{84B5BDEF-B262-3A43-8D39-49BF4A11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44" y="1378242"/>
            <a:ext cx="5489456" cy="54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5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8FA65-D629-134C-B2D5-51265FA3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1168EFB-6DAF-7543-B132-227B95FE4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59984"/>
            <a:ext cx="12171607" cy="39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6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32635-F293-4144-9827-7980075B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13C27D-C23F-0A41-B939-0B9D7802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42259"/>
            <a:ext cx="7304690" cy="4869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4BA22-B7E3-0040-9277-E2C4B6436EC5}"/>
              </a:ext>
            </a:extLst>
          </p:cNvPr>
          <p:cNvSpPr txBox="1"/>
          <p:nvPr/>
        </p:nvSpPr>
        <p:spPr>
          <a:xfrm>
            <a:off x="3899338" y="6412052"/>
            <a:ext cx="36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imgur.com</a:t>
            </a:r>
            <a:r>
              <a:rPr lang="en-US" dirty="0"/>
              <a:t>/gallery/</a:t>
            </a:r>
            <a:r>
              <a:rPr lang="en-US" dirty="0" err="1"/>
              <a:t>CEDjO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80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89730-5642-BD42-AEB0-D609DCA9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Hi-C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354B0B-A5AA-4944-B8FA-9F396FD9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10" y="1690689"/>
            <a:ext cx="4277711" cy="4771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11958-CC41-A342-BFD3-953525A21ED1}"/>
              </a:ext>
            </a:extLst>
          </p:cNvPr>
          <p:cNvSpPr txBox="1"/>
          <p:nvPr/>
        </p:nvSpPr>
        <p:spPr>
          <a:xfrm>
            <a:off x="2932386" y="6348248"/>
            <a:ext cx="551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biomolecula.ru</a:t>
            </a:r>
            <a:r>
              <a:rPr lang="en-US" dirty="0"/>
              <a:t>/articles/</a:t>
            </a:r>
            <a:r>
              <a:rPr lang="en-US" dirty="0" err="1"/>
              <a:t>prostranstvennyi-kontakt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8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BC61D-F07E-EE46-84D5-5921AA35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Петли на </a:t>
            </a:r>
            <a:r>
              <a:rPr lang="en-US" dirty="0"/>
              <a:t>Hi-C </a:t>
            </a:r>
            <a:r>
              <a:rPr lang="ru-RU" dirty="0"/>
              <a:t>карте человека</a:t>
            </a:r>
            <a:r>
              <a:rPr lang="en-US" dirty="0"/>
              <a:t> </a:t>
            </a:r>
            <a:r>
              <a:rPr lang="ru-RU" dirty="0"/>
              <a:t>и мыши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EDCCE5-3037-334C-B3FB-295801611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49" t="5151" r="68750" b="71757"/>
          <a:stretch/>
        </p:blipFill>
        <p:spPr>
          <a:xfrm>
            <a:off x="557212" y="2328862"/>
            <a:ext cx="2966582" cy="3081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75203-1F7C-984C-9E88-C3884EDD7652}"/>
              </a:ext>
            </a:extLst>
          </p:cNvPr>
          <p:cNvSpPr txBox="1"/>
          <p:nvPr/>
        </p:nvSpPr>
        <p:spPr>
          <a:xfrm>
            <a:off x="838200" y="6311900"/>
            <a:ext cx="1113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Rao S. S. P, A 3D map of the human genome at kilobase resolution reveals principles of chromatin looping, 2014, Cell.</a:t>
            </a:r>
            <a:endParaRPr lang="ru-RU" dirty="0"/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88F9945C-9B47-4E4C-86B6-75F4BB166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17" r="69037" b="50559"/>
          <a:stretch/>
        </p:blipFill>
        <p:spPr>
          <a:xfrm>
            <a:off x="3711248" y="2328863"/>
            <a:ext cx="3232621" cy="3081564"/>
          </a:xfrm>
          <a:prstGeom prst="rect">
            <a:avLst/>
          </a:prstGeom>
        </p:spPr>
      </p:pic>
      <p:pic>
        <p:nvPicPr>
          <p:cNvPr id="7" name="Объект 4">
            <a:extLst>
              <a:ext uri="{FF2B5EF4-FFF2-40B4-BE49-F238E27FC236}">
                <a16:creationId xmlns:a16="http://schemas.microsoft.com/office/drawing/2014/main" id="{05C620AA-C88E-D04B-B656-C7BC47707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35" r="41804" b="561"/>
          <a:stretch/>
        </p:blipFill>
        <p:spPr>
          <a:xfrm>
            <a:off x="7442780" y="1590675"/>
            <a:ext cx="3801482" cy="42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2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1E60C-5A7D-D549-A1BA-14C98A35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 </a:t>
            </a:r>
            <a:r>
              <a:rPr lang="ru-RU" dirty="0"/>
              <a:t>карта </a:t>
            </a:r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r>
              <a:rPr lang="ru-RU" dirty="0"/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39338D4-C06F-044C-AB67-FC48A6B7E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719" t="19118" b="3721"/>
          <a:stretch/>
        </p:blipFill>
        <p:spPr>
          <a:xfrm>
            <a:off x="643599" y="1427681"/>
            <a:ext cx="10162195" cy="51292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705E3-106C-8446-A8D3-1B03EB4416FF}"/>
              </a:ext>
            </a:extLst>
          </p:cNvPr>
          <p:cNvSpPr txBox="1"/>
          <p:nvPr/>
        </p:nvSpPr>
        <p:spPr>
          <a:xfrm>
            <a:off x="2081212" y="6372227"/>
            <a:ext cx="657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http://mg.uncb.iitp.ru:8889/app/?config=VHKpQTi_TJWz9lPmYlXlng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82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AA56D-9439-1141-81F1-1749E0D6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9025" cy="1325563"/>
          </a:xfrm>
        </p:spPr>
        <p:txBody>
          <a:bodyPr/>
          <a:lstStyle/>
          <a:p>
            <a:r>
              <a:rPr lang="ru-RU" dirty="0"/>
              <a:t>Петли на </a:t>
            </a:r>
            <a:r>
              <a:rPr lang="en-US" dirty="0"/>
              <a:t>Hi-C </a:t>
            </a:r>
            <a:r>
              <a:rPr lang="ru-RU" dirty="0"/>
              <a:t>карте </a:t>
            </a:r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r>
              <a:rPr lang="ru-RU" dirty="0"/>
              <a:t> 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DEF3FB21-CDBE-A64C-BD0C-ECBD4AF25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168400"/>
            <a:ext cx="5800724" cy="5719738"/>
          </a:xfrm>
        </p:spPr>
      </p:pic>
    </p:spTree>
    <p:extLst>
      <p:ext uri="{BB962C8B-B14F-4D97-AF65-F5344CB8AC3E}">
        <p14:creationId xmlns:p14="http://schemas.microsoft.com/office/powerpoint/2010/main" val="291955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D75E2-92B1-D64C-8D2C-558D70E3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проблему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960E8A-8C95-724A-A472-B0E5530F4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Имеются </a:t>
            </a:r>
            <a:r>
              <a:rPr lang="en-US" dirty="0"/>
              <a:t>Hi</a:t>
            </a:r>
            <a:r>
              <a:rPr lang="ru-RU" dirty="0"/>
              <a:t>-</a:t>
            </a:r>
            <a:r>
              <a:rPr lang="en-US" dirty="0"/>
              <a:t>C</a:t>
            </a:r>
            <a:r>
              <a:rPr lang="ru-RU" dirty="0"/>
              <a:t> карты хроматина </a:t>
            </a:r>
            <a:r>
              <a:rPr lang="ru-RU" dirty="0" err="1"/>
              <a:t>диктиостелиума</a:t>
            </a:r>
            <a:r>
              <a:rPr lang="ru-RU" dirty="0"/>
              <a:t>, полученные в лаборатории С.В. Разина (ИБГ РАН) на которых вручную размечены координаты, размеры и типы петель (на хромосомах 1 и 6). На данный момент не существует программы, которая могла быть предсказать петли на </a:t>
            </a:r>
            <a:r>
              <a:rPr lang="en-US" dirty="0"/>
              <a:t>Hi</a:t>
            </a:r>
            <a:r>
              <a:rPr lang="ru-RU" dirty="0"/>
              <a:t>-</a:t>
            </a:r>
            <a:r>
              <a:rPr lang="en-US" dirty="0"/>
              <a:t>C</a:t>
            </a:r>
            <a:r>
              <a:rPr lang="ru-RU" dirty="0"/>
              <a:t> карте </a:t>
            </a:r>
            <a:r>
              <a:rPr lang="ru-RU" dirty="0" err="1"/>
              <a:t>диктиостелиума</a:t>
            </a:r>
            <a:r>
              <a:rPr lang="ru-RU" dirty="0"/>
              <a:t> .</a:t>
            </a:r>
          </a:p>
        </p:txBody>
      </p:sp>
    </p:spTree>
    <p:extLst>
      <p:ext uri="{BB962C8B-B14F-4D97-AF65-F5344CB8AC3E}">
        <p14:creationId xmlns:p14="http://schemas.microsoft.com/office/powerpoint/2010/main" val="136500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3B13E-052D-7943-B7E7-D03707D0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5F7DA-487A-A948-9DDE-61ED8AE0B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Создать утилиту для определения петель на изображениях </a:t>
            </a:r>
            <a:r>
              <a:rPr lang="en-US" dirty="0"/>
              <a:t>HI-C </a:t>
            </a:r>
            <a:r>
              <a:rPr lang="ru-RU" dirty="0"/>
              <a:t>карт для </a:t>
            </a:r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155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A8CF9-E14A-FD49-8296-084E1B3E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6D078C-E2F9-9F43-93F9-06815E142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Свести задачу распознавания петель к задаче распознавания образов на изображении, используя </a:t>
            </a:r>
            <a:r>
              <a:rPr lang="ru-RU" dirty="0" err="1"/>
              <a:t>свёрточные</a:t>
            </a:r>
            <a:r>
              <a:rPr lang="ru-RU" dirty="0"/>
              <a:t> нейронные сети.</a:t>
            </a:r>
          </a:p>
        </p:txBody>
      </p:sp>
    </p:spTree>
    <p:extLst>
      <p:ext uri="{BB962C8B-B14F-4D97-AF65-F5344CB8AC3E}">
        <p14:creationId xmlns:p14="http://schemas.microsoft.com/office/powerpoint/2010/main" val="7579569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8117</TotalTime>
  <Words>870</Words>
  <Application>Microsoft Macintosh PowerPoint</Application>
  <PresentationFormat>Широкоэкранный</PresentationFormat>
  <Paragraphs>69</Paragraphs>
  <Slides>17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Предсказание петель в хроматине Dictyostelium discoideum</vt:lpstr>
      <vt:lpstr>Dictyostelium discoideum</vt:lpstr>
      <vt:lpstr>метод Hi-C</vt:lpstr>
      <vt:lpstr>Петли на Hi-C карте человека и мыши</vt:lpstr>
      <vt:lpstr>Hi-C карта Dictyostelium discoideum </vt:lpstr>
      <vt:lpstr>Петли на Hi-C карте Dictyostelium discoideum </vt:lpstr>
      <vt:lpstr>Введение в проблему</vt:lpstr>
      <vt:lpstr>Постановка задачи</vt:lpstr>
      <vt:lpstr>Решение</vt:lpstr>
      <vt:lpstr>AlexNet(CaffeNet)</vt:lpstr>
      <vt:lpstr>R-CNN</vt:lpstr>
      <vt:lpstr>Недостатки R-CNN</vt:lpstr>
      <vt:lpstr>Fast R-CNN</vt:lpstr>
      <vt:lpstr>MaxPooling</vt:lpstr>
      <vt:lpstr>Faster R-CNN</vt:lpstr>
      <vt:lpstr>Применение детекторов к Диктиостелиуму</vt:lpstr>
      <vt:lpstr>Mask R-CNN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петель в хроматине Dictyostelium discoideum</dc:title>
  <dc:creator>Плискин Александр Маркович</dc:creator>
  <cp:lastModifiedBy>Плискин Александр Маркович</cp:lastModifiedBy>
  <cp:revision>40</cp:revision>
  <dcterms:created xsi:type="dcterms:W3CDTF">2019-01-16T23:09:32Z</dcterms:created>
  <dcterms:modified xsi:type="dcterms:W3CDTF">2019-02-01T21:02:32Z</dcterms:modified>
</cp:coreProperties>
</file>